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Lst>
  <p:notesMasterIdLst>
    <p:notesMasterId r:id="rId39"/>
  </p:notesMasterIdLst>
  <p:sldIdLst>
    <p:sldId id="300" r:id="rId3"/>
    <p:sldId id="323" r:id="rId4"/>
    <p:sldId id="302" r:id="rId5"/>
    <p:sldId id="259" r:id="rId6"/>
    <p:sldId id="2009" r:id="rId7"/>
    <p:sldId id="303" r:id="rId8"/>
    <p:sldId id="2010" r:id="rId9"/>
    <p:sldId id="304" r:id="rId10"/>
    <p:sldId id="305" r:id="rId11"/>
    <p:sldId id="320" r:id="rId12"/>
    <p:sldId id="322" r:id="rId13"/>
    <p:sldId id="321" r:id="rId14"/>
    <p:sldId id="317" r:id="rId15"/>
    <p:sldId id="316" r:id="rId16"/>
    <p:sldId id="2014" r:id="rId17"/>
    <p:sldId id="2015" r:id="rId18"/>
    <p:sldId id="2012" r:id="rId19"/>
    <p:sldId id="2002" r:id="rId20"/>
    <p:sldId id="2016" r:id="rId21"/>
    <p:sldId id="2017" r:id="rId22"/>
    <p:sldId id="2018" r:id="rId23"/>
    <p:sldId id="2011" r:id="rId24"/>
    <p:sldId id="2019" r:id="rId25"/>
    <p:sldId id="2020" r:id="rId26"/>
    <p:sldId id="2021" r:id="rId27"/>
    <p:sldId id="2022" r:id="rId28"/>
    <p:sldId id="2028" r:id="rId29"/>
    <p:sldId id="319" r:id="rId30"/>
    <p:sldId id="1869" r:id="rId31"/>
    <p:sldId id="2008" r:id="rId32"/>
    <p:sldId id="2023" r:id="rId33"/>
    <p:sldId id="2024" r:id="rId34"/>
    <p:sldId id="2025" r:id="rId35"/>
    <p:sldId id="2027" r:id="rId36"/>
    <p:sldId id="2026" r:id="rId37"/>
    <p:sldId id="31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4" autoAdjust="0"/>
    <p:restoredTop sz="63721" autoAdjust="0"/>
  </p:normalViewPr>
  <p:slideViewPr>
    <p:cSldViewPr snapToGrid="0">
      <p:cViewPr varScale="1">
        <p:scale>
          <a:sx n="73" d="100"/>
          <a:sy n="73" d="100"/>
        </p:scale>
        <p:origin x="2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85A46-73C6-453E-89B1-F7B200189D5D}" type="datetimeFigureOut">
              <a:rPr lang="en-US" smtClean="0"/>
              <a:t>11/17/2021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E51DC2-BE14-46B5-964A-2F690FF7CC96}" type="slidenum">
              <a:rPr lang="en-US" smtClean="0"/>
              <a:t>‹#›</a:t>
            </a:fld>
            <a:endParaRPr lang="en-US" dirty="0"/>
          </a:p>
        </p:txBody>
      </p:sp>
    </p:spTree>
    <p:extLst>
      <p:ext uri="{BB962C8B-B14F-4D97-AF65-F5344CB8AC3E}">
        <p14:creationId xmlns:p14="http://schemas.microsoft.com/office/powerpoint/2010/main" val="1048638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2021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Three-month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deployment option of Azure SQL Database that provides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a:p>
            <a:pPr marL="171450" indent="-171450">
              <a:buFont typeface="Arial" panose="020B0604020202020204" pitchFamily="34" charset="0"/>
              <a:buChar char="•"/>
            </a:pPr>
            <a:r>
              <a:rPr lang="en-US" dirty="0"/>
              <a:t>Public Preview feature – cross-instance Service Broker message exchange</a:t>
            </a:r>
          </a:p>
          <a:p>
            <a:pPr marL="628650" lvl="1" indent="-171450">
              <a:buFont typeface="Arial" panose="020B0604020202020204" pitchFamily="34" charset="0"/>
              <a:buChar char="•"/>
            </a:pPr>
            <a:r>
              <a:rPr lang="en-US" dirty="0"/>
              <a:t>Useful if WWI deploys the same game to multiple Azure regions and they want to enable communication between regional game instances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11/17/2021 6:27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WWI,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Azure Defender for SQL</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11/17/2021 6:27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11/17/2021 6:27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a:p>
            <a:endParaRPr lang="en-US" dirty="0"/>
          </a:p>
          <a:p>
            <a:r>
              <a:rPr lang="en-US" dirty="0"/>
              <a:t>WWI can also trial Azure Bastion to enable secure connectivity to their virtual machines using RDP or SSH.</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Synapse Analytics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Azure Synapse Analytics, on the other hand, could require some re-architecting. In addition, the customer stated that their developers and customer service personnel connect directly to the data warehouse for reporting, troubleshooting, and other activities. Azure Synapse Analytics allows a maximum of four to 128 concurrent queries, depending on the service level selected, so this could cause issues if many users are hitting the data warehouse concurrently.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Azure virtual machines</a:t>
            </a:r>
          </a:p>
          <a:p>
            <a:pPr marL="171450" indent="-171450">
              <a:buFont typeface="Arial" panose="020B0604020202020204" pitchFamily="34" charset="0"/>
              <a:buChar char="•"/>
            </a:pPr>
            <a:r>
              <a:rPr lang="en-US" dirty="0"/>
              <a:t>Azure SQL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11/17/2021 6:27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AFD16C-9B51-4AB9-AB46-DB7CE55933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11/17/2021 6:27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379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285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Wants to avoid a NoSQL migration, for the time being</a:t>
            </a:r>
          </a:p>
          <a:p>
            <a:pPr marL="628650" lvl="1" indent="-171450">
              <a:buFont typeface="Arial" panose="020B0604020202020204" pitchFamily="34" charset="0"/>
              <a:buChar char="•"/>
            </a:pPr>
            <a:r>
              <a:rPr lang="en-US" dirty="0"/>
              <a:t>WWI is aware that Azure Cosmos DB is a popular NoSQL database offering for gaming scenarios, due to its support for high availability and global distribution</a:t>
            </a:r>
          </a:p>
          <a:p>
            <a:pPr marL="628650" lvl="1" indent="-171450">
              <a:buFont typeface="Arial" panose="020B0604020202020204" pitchFamily="34" charset="0"/>
              <a:buChar char="•"/>
            </a:pPr>
            <a:r>
              <a:rPr lang="en-US" dirty="0"/>
              <a:t>WWI cannot currently pursue a Cosmos DB migration due to insufficient resources and time to rearchitect games</a:t>
            </a:r>
          </a:p>
          <a:p>
            <a:pPr marL="628650" lvl="1" indent="-171450">
              <a:buFont typeface="Arial" panose="020B0604020202020204" pitchFamily="34" charset="0"/>
              <a:buChar char="•"/>
            </a:pPr>
            <a:r>
              <a:rPr lang="en-US" dirty="0"/>
              <a:t>WWI will consider this in the future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3406339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3264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8808137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9024163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5292565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2137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19854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21330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0952432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42614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636346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3702739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821020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999593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515548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87273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4955998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87595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32613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48716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36456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841987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64300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98324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31752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332024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1989287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20451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38169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56436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16396797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9.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sv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 a solution and prepare to present the solution to the target customer audience in a 15-minute chalk-talk format.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be prepared to present your solutions to others.</a:t>
                      </a: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a:t>
                      </a: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06319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Present a solution to the target customer in a 15-minute chalk-talk format. </a:t>
            </a:r>
            <a:endParaRPr kumimoji="0" lang="en-US" sz="36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30 minutes (15 minutes for each team to present and receive feedback) </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Directions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Pair with another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One group is the Microsoft team, the other is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presents their proposed solution to the customer.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asks one of the objections from the list of objections in the case study.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Microsoft team responds to the objection.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The customer team gives feedback to the Microsoft team.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Switch roles and repeat Steps 2-6.</a:t>
            </a: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the preferred solution for the case study.</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Identify solutions designed by other teams.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Wide World Importers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Migrate</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390855"/>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Gaming</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Service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SQL MI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SQL DB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Hyperscale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At the end of this whiteboard design session, you will be better able to design a cloud migration solution for business-critical applications and databases.</a:t>
            </a: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Migrate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DEFA93-9A49-45A8-B5D7-A293238BF1F1}"/>
              </a:ext>
            </a:extLst>
          </p:cNvPr>
          <p:cNvSpPr>
            <a:spLocks noGrp="1"/>
          </p:cNvSpPr>
          <p:nvPr>
            <p:ph type="title"/>
          </p:nvPr>
        </p:nvSpPr>
        <p:spPr>
          <a:xfrm>
            <a:off x="269238" y="196914"/>
            <a:ext cx="11655840" cy="899665"/>
          </a:xfrm>
        </p:spPr>
        <p:txBody>
          <a:bodyPr/>
          <a:lstStyle/>
          <a:p>
            <a:r>
              <a:rPr lang="en-US" dirty="0"/>
              <a:t>Preferred solution – Modernization</a:t>
            </a:r>
          </a:p>
        </p:txBody>
      </p:sp>
      <p:sp>
        <p:nvSpPr>
          <p:cNvPr id="2" name="Text Placeholder 1">
            <a:extLst>
              <a:ext uri="{FF2B5EF4-FFF2-40B4-BE49-F238E27FC236}">
                <a16:creationId xmlns:a16="http://schemas.microsoft.com/office/drawing/2014/main" id="{2D231511-E40D-4352-A875-009ED50E8FD6}"/>
              </a:ext>
            </a:extLst>
          </p:cNvPr>
          <p:cNvSpPr>
            <a:spLocks noGrp="1"/>
          </p:cNvSpPr>
          <p:nvPr>
            <p:ph type="body" sz="quarter" idx="10"/>
          </p:nvPr>
        </p:nvSpPr>
        <p:spPr>
          <a:xfrm>
            <a:off x="269238" y="1189176"/>
            <a:ext cx="5826762" cy="5313314"/>
          </a:xfrm>
        </p:spPr>
        <p:txBody>
          <a:bodyPr/>
          <a:lstStyle/>
          <a:p>
            <a:r>
              <a:rPr lang="en-US" dirty="0"/>
              <a:t>Modernize cheat detection technology</a:t>
            </a:r>
          </a:p>
          <a:p>
            <a:r>
              <a:rPr lang="en-US" dirty="0"/>
              <a:t>One such solution utilizes Cosmos DB and Databricks</a:t>
            </a:r>
          </a:p>
          <a:p>
            <a:r>
              <a:rPr lang="en-US" dirty="0"/>
              <a:t>Another possible solution involves Event Hubs, Stream Analytics, and Power BI</a:t>
            </a:r>
          </a:p>
        </p:txBody>
      </p:sp>
      <p:pic>
        <p:nvPicPr>
          <p:cNvPr id="5" name="Picture 4" descr="This image demonstrates a sample fraud detection solution with Azure Cosmos DB and Azure Databricks.">
            <a:extLst>
              <a:ext uri="{FF2B5EF4-FFF2-40B4-BE49-F238E27FC236}">
                <a16:creationId xmlns:a16="http://schemas.microsoft.com/office/drawing/2014/main" id="{9868D5B5-A8CE-451A-BFB2-0311DA99BA1A}"/>
              </a:ext>
            </a:extLst>
          </p:cNvPr>
          <p:cNvPicPr>
            <a:picLocks noChangeAspect="1"/>
          </p:cNvPicPr>
          <p:nvPr/>
        </p:nvPicPr>
        <p:blipFill>
          <a:blip r:embed="rId2"/>
          <a:stretch>
            <a:fillRect/>
          </a:stretch>
        </p:blipFill>
        <p:spPr>
          <a:xfrm>
            <a:off x="6096000" y="1189176"/>
            <a:ext cx="5069954" cy="2804090"/>
          </a:xfrm>
          <a:prstGeom prst="rect">
            <a:avLst/>
          </a:prstGeom>
        </p:spPr>
      </p:pic>
      <p:pic>
        <p:nvPicPr>
          <p:cNvPr id="7" name="Picture 6" descr="This image demonstrates an alternative hot path analytics solution with Azure Event Hubs, Azure Stream Analytics, and Power BI.">
            <a:extLst>
              <a:ext uri="{FF2B5EF4-FFF2-40B4-BE49-F238E27FC236}">
                <a16:creationId xmlns:a16="http://schemas.microsoft.com/office/drawing/2014/main" id="{4E3FCE76-B8D5-470C-B97F-21A8EC8EB7AF}"/>
              </a:ext>
            </a:extLst>
          </p:cNvPr>
          <p:cNvPicPr>
            <a:picLocks noChangeAspect="1"/>
          </p:cNvPicPr>
          <p:nvPr/>
        </p:nvPicPr>
        <p:blipFill>
          <a:blip r:embed="rId3"/>
          <a:stretch>
            <a:fillRect/>
          </a:stretch>
        </p:blipFill>
        <p:spPr>
          <a:xfrm>
            <a:off x="6096000" y="4209018"/>
            <a:ext cx="5069954" cy="1859203"/>
          </a:xfrm>
          <a:prstGeom prst="rect">
            <a:avLst/>
          </a:prstGeom>
        </p:spPr>
      </p:pic>
    </p:spTree>
    <p:extLst>
      <p:ext uri="{BB962C8B-B14F-4D97-AF65-F5344CB8AC3E}">
        <p14:creationId xmlns:p14="http://schemas.microsoft.com/office/powerpoint/2010/main" val="9991264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CB31A9-4CA9-4C45-9D35-F6DFD3DB29A5}"/>
              </a:ext>
              <a:ext uri="{C183D7F6-B498-43B3-948B-1728B52AA6E4}">
                <adec:decorative xmlns:adec="http://schemas.microsoft.com/office/drawing/2017/decorative" val="1"/>
              </a:ext>
            </a:extLst>
          </p:cNvPr>
          <p:cNvSpPr/>
          <p:nvPr/>
        </p:nvSpPr>
        <p:spPr bwMode="auto">
          <a:xfrm>
            <a:off x="0" y="1405036"/>
            <a:ext cx="12192000" cy="4837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pic>
        <p:nvPicPr>
          <p:cNvPr id="8" name="Picture 7" descr="Image showing options for running SQL databases on Azure. Options include SQL Server on a VM, Azure SQL Database Managed Instance, and Azure SQL Database.">
            <a:extLst>
              <a:ext uri="{FF2B5EF4-FFF2-40B4-BE49-F238E27FC236}">
                <a16:creationId xmlns:a16="http://schemas.microsoft.com/office/drawing/2014/main" id="{22C9511F-A4B7-4CBC-9739-A971898DD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5" y="1506943"/>
            <a:ext cx="11607790" cy="4633362"/>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Outcome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Analyze your customer needs.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a:ea typeface="+mn-ea"/>
                <a:cs typeface="+mn-cs"/>
              </a:rPr>
              <a:t>Timeframe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8972"/>
            <a:ext cx="10792963" cy="598539"/>
          </a:xfrm>
        </p:spPr>
        <p:txBody>
          <a:bodyPr/>
          <a:lstStyle/>
          <a:p>
            <a:r>
              <a:rPr lang="en-US" dirty="0"/>
              <a:t>Comparing the three</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mn-ea"/>
                <a:cs typeface="+mn-cs"/>
              </a:rPr>
              <a:t>Resources</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mn-ea"/>
                <a:cs typeface="+mn-cs"/>
              </a:rPr>
              <a:t>Compatibility</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Light"/>
                <a:ea typeface="+mn-ea"/>
                <a:cs typeface="+mn-cs"/>
              </a:rPr>
              <a:t>Best for</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SQL Server on VM</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You have some IT resources for configuration and management</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Supports all on-premises capabilities</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Existing applications that require fast migration to the cloud with minimal or no changes.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You need full admin rights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Up to 64 TB of storage</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You do not want to employ IT resources for configuration and management</a:t>
            </a:r>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Supports almost all on-premises instance-level and database-level capabilities</a:t>
            </a: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077832"/>
            <a:ext cx="4683771" cy="2031325"/>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Segoe UI Semilight" panose="020B0402040204020203" pitchFamily="34" charset="0"/>
              </a:rPr>
              <a:t>New applications or existing on-premises apps that use the latest SQL Server features and are migrated to the cloud with minimal changes.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Segoe UI Semilight" panose="020B0402040204020203" pitchFamily="34" charset="0"/>
              </a:rPr>
              <a:t>Don’t want to manage underlying OS and configuration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Segoe UI Semilight" panose="020B0402040204020203" pitchFamily="34" charset="0"/>
              </a:rPr>
              <a:t>Databases up to 8 TB</a:t>
            </a:r>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mn-ea"/>
                <a:cs typeface="+mn-cs"/>
              </a:rPr>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You do not want to employ IT resources for configuration and management</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Supports most on-premises database-level capabilities</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Segoe UI Semilight" panose="020B0402040204020203" pitchFamily="34" charset="0"/>
              </a:rPr>
              <a:t>New cloud-designed applications that want to use the latest stable SQL Server features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Segoe UI Semilight" panose="020B0402040204020203" pitchFamily="34" charset="0"/>
              </a:rPr>
              <a:t>Don’t want to manage underlying OS and configuration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Segoe UI Semilight" panose="020B0402040204020203" pitchFamily="34" charset="0"/>
              </a:rPr>
              <a:t>Databases up to 100 TB (Hyperscale)</a:t>
            </a:r>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14E293-D06A-4221-A1F1-9EBE2C36F9C0}"/>
              </a:ext>
            </a:extLst>
          </p:cNvPr>
          <p:cNvSpPr>
            <a:spLocks noGrp="1"/>
          </p:cNvSpPr>
          <p:nvPr>
            <p:ph type="title"/>
          </p:nvPr>
        </p:nvSpPr>
        <p:spPr/>
        <p:txBody>
          <a:bodyPr/>
          <a:lstStyle/>
          <a:p>
            <a:r>
              <a:rPr lang="en-US" dirty="0"/>
              <a:t>Hybrid Identity</a:t>
            </a:r>
          </a:p>
        </p:txBody>
      </p:sp>
      <p:sp>
        <p:nvSpPr>
          <p:cNvPr id="2" name="Text Placeholder 1">
            <a:extLst>
              <a:ext uri="{FF2B5EF4-FFF2-40B4-BE49-F238E27FC236}">
                <a16:creationId xmlns:a16="http://schemas.microsoft.com/office/drawing/2014/main" id="{38CB2887-5DE3-4D83-9942-AC71CB450D7E}"/>
              </a:ext>
            </a:extLst>
          </p:cNvPr>
          <p:cNvSpPr>
            <a:spLocks noGrp="1"/>
          </p:cNvSpPr>
          <p:nvPr>
            <p:ph type="body" sz="quarter" idx="10"/>
          </p:nvPr>
        </p:nvSpPr>
        <p:spPr>
          <a:xfrm>
            <a:off x="269239" y="1189177"/>
            <a:ext cx="5826761" cy="5023748"/>
          </a:xfrm>
        </p:spPr>
        <p:txBody>
          <a:bodyPr/>
          <a:lstStyle/>
          <a:p>
            <a:r>
              <a:rPr lang="en-US" dirty="0"/>
              <a:t>Azure Active Directory simplifies hybrid identity deployments </a:t>
            </a:r>
          </a:p>
          <a:p>
            <a:pPr lvl="1"/>
            <a:r>
              <a:rPr lang="en-US" dirty="0"/>
              <a:t>Cloud Authentication </a:t>
            </a:r>
          </a:p>
          <a:p>
            <a:pPr lvl="1"/>
            <a:r>
              <a:rPr lang="en-US" dirty="0"/>
              <a:t>Federated Authentication</a:t>
            </a:r>
          </a:p>
          <a:p>
            <a:r>
              <a:rPr lang="en-US" dirty="0"/>
              <a:t>Both schemes are supported in SQL MI</a:t>
            </a:r>
          </a:p>
          <a:p>
            <a:r>
              <a:rPr lang="en-US" dirty="0"/>
              <a:t>Technology criteria infographic</a:t>
            </a:r>
          </a:p>
        </p:txBody>
      </p:sp>
      <p:pic>
        <p:nvPicPr>
          <p:cNvPr id="5" name="Picture 4" descr="This image compares Azure Active Directory Cloud Authentication and Federated Authentication approaches.">
            <a:extLst>
              <a:ext uri="{FF2B5EF4-FFF2-40B4-BE49-F238E27FC236}">
                <a16:creationId xmlns:a16="http://schemas.microsoft.com/office/drawing/2014/main" id="{1CCCAFF6-BCA4-4F1B-8DCF-C7B2B2A23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341186"/>
            <a:ext cx="5709630" cy="4175628"/>
          </a:xfrm>
          <a:prstGeom prst="rect">
            <a:avLst/>
          </a:prstGeom>
        </p:spPr>
      </p:pic>
    </p:spTree>
    <p:extLst>
      <p:ext uri="{BB962C8B-B14F-4D97-AF65-F5344CB8AC3E}">
        <p14:creationId xmlns:p14="http://schemas.microsoft.com/office/powerpoint/2010/main" val="36582681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Microsoft Cloud Adoption Framework for Azure</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1" y="1536418"/>
            <a:ext cx="8653052" cy="5192640"/>
          </a:xfrm>
        </p:spPr>
        <p:txBody>
          <a:bodyPr/>
          <a:lstStyle/>
          <a:p>
            <a:pPr marL="571500" indent="-571500">
              <a:buFont typeface="Arial" panose="020B0604020202020204" pitchFamily="34" charset="0"/>
              <a:buChar char="•"/>
            </a:pPr>
            <a:r>
              <a:rPr lang="en-US" dirty="0"/>
              <a:t>Proven guidance designed to help organizations create and implement the business and technology strategies necessary to succeed in the cloud.</a:t>
            </a:r>
          </a:p>
          <a:p>
            <a:pPr marL="571500" indent="-571500">
              <a:buFont typeface="Arial" panose="020B0604020202020204" pitchFamily="34" charset="0"/>
              <a:buChar char="•"/>
            </a:pPr>
            <a:r>
              <a:rPr lang="en-US" dirty="0"/>
              <a:t>Includes best practices, documentation, and tools for IT professionals and business decision makers. </a:t>
            </a:r>
          </a:p>
        </p:txBody>
      </p:sp>
      <p:pic>
        <p:nvPicPr>
          <p:cNvPr id="9" name="Picture 8" descr="Microsoft Cloud Adoption Framework for Azure icon">
            <a:extLst>
              <a:ext uri="{FF2B5EF4-FFF2-40B4-BE49-F238E27FC236}">
                <a16:creationId xmlns:a16="http://schemas.microsoft.com/office/drawing/2014/main" id="{47BD95EA-17F8-4DAE-992B-7C2833579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38" y="2285901"/>
            <a:ext cx="2286198" cy="2286198"/>
          </a:xfrm>
          <a:prstGeom prst="rect">
            <a:avLst/>
          </a:prstGeom>
        </p:spPr>
      </p:pic>
    </p:spTree>
    <p:extLst>
      <p:ext uri="{BB962C8B-B14F-4D97-AF65-F5344CB8AC3E}">
        <p14:creationId xmlns:p14="http://schemas.microsoft.com/office/powerpoint/2010/main" val="4303539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Managed Instance and the Azure Database Migration Service, we were able to migrate our database workloads into the cloud with minimal downtime. With SQL MI,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Wide World Importers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fontScale="92500" lnSpcReduction="10000"/>
          </a:bodyPr>
          <a:lstStyle/>
          <a:p>
            <a:r>
              <a:rPr lang="en-US" sz="3600" dirty="0">
                <a:solidFill>
                  <a:schemeClr val="tx1"/>
                </a:solidFill>
                <a:latin typeface="+mj-lt"/>
              </a:rPr>
              <a:t>Tailspin Toys, a subsidiary of Wide World Importers (WWI), is an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 ability to easily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Gaming</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Service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SQL 2008</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p>
          <a:p>
            <a:pPr marL="0" indent="0">
              <a:buNone/>
            </a:pPr>
            <a:endParaRPr lang="en-US" sz="3600" dirty="0">
              <a:solidFill>
                <a:schemeClr val="tx1"/>
              </a:solidFill>
            </a:endParaRPr>
          </a:p>
          <a:p>
            <a:r>
              <a:rPr lang="en-US" sz="3600" dirty="0">
                <a:solidFill>
                  <a:schemeClr val="tx1"/>
                </a:solidFill>
                <a:latin typeface="+mj-lt"/>
              </a:rPr>
              <a:t>Modernize fraud detection system post-migration</a:t>
            </a: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70000" lnSpcReduction="200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Want to avoid cloud vendor lock-in.</a:t>
            </a:r>
          </a:p>
          <a:p>
            <a:endParaRPr lang="en-US" sz="3600" dirty="0">
              <a:solidFill>
                <a:schemeClr val="tx1"/>
              </a:solidFill>
            </a:endParaRPr>
          </a:p>
          <a:p>
            <a:r>
              <a:rPr lang="en-US" sz="3600" dirty="0">
                <a:solidFill>
                  <a:schemeClr val="tx1"/>
                </a:solidFill>
              </a:rPr>
              <a:t>Can we implement hybrid identity in Azure?</a:t>
            </a:r>
          </a:p>
          <a:p>
            <a:pPr marL="0" indent="0">
              <a:buNone/>
            </a:pPr>
            <a:endParaRPr lang="en-US" sz="3600" dirty="0">
              <a:solidFill>
                <a:schemeClr val="tx1"/>
              </a:solidFill>
            </a:endParaRPr>
          </a:p>
          <a:p>
            <a:r>
              <a:rPr lang="en-US" sz="3600" dirty="0">
                <a:solidFill>
                  <a:schemeClr val="tx1"/>
                </a:solidFill>
              </a:rPr>
              <a:t>Seeking guidance around adopting best practices in the cloud.</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TotalTime>
  <Words>3102</Words>
  <Application>Microsoft Office PowerPoint</Application>
  <PresentationFormat>Widescreen</PresentationFormat>
  <Paragraphs>365</Paragraphs>
  <Slides>36</Slides>
  <Notes>34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Arial</vt:lpstr>
      <vt:lpstr>Calibri</vt:lpstr>
      <vt:lpstr>Consolas</vt:lpstr>
      <vt:lpstr>Segoe UI</vt:lpstr>
      <vt:lpstr>Segoe UI Light</vt:lpstr>
      <vt:lpstr>Segoe UI Semilight</vt:lpstr>
      <vt:lpstr>Wingdings</vt:lpstr>
      <vt:lpstr>C+E Readiness Template</vt:lpstr>
      <vt:lpstr>2_Server and Cloud 2013</vt:lpstr>
      <vt:lpstr>Migrating SQL databases to Azure</vt:lpstr>
      <vt:lpstr>Abstract and learning objectives</vt:lpstr>
      <vt:lpstr>Step 1: Review the customer case study</vt:lpstr>
      <vt:lpstr>Customer situation </vt:lpstr>
      <vt:lpstr>Customer situation (continued) </vt:lpstr>
      <vt:lpstr>Customer needs </vt:lpstr>
      <vt:lpstr>Customer needs (continued)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(continued) </vt:lpstr>
      <vt:lpstr>Preferred solution – Data warehouse </vt:lpstr>
      <vt:lpstr>Preferred solution – Data warehouse + reporting </vt:lpstr>
      <vt:lpstr>Preferred solution – Regional outages </vt:lpstr>
      <vt:lpstr>Preferred solution – Modernization</vt:lpstr>
      <vt:lpstr>Preferred objections handling </vt:lpstr>
      <vt:lpstr>Options for running SQL databases on Azure</vt:lpstr>
      <vt:lpstr>Comparing the three</vt:lpstr>
      <vt:lpstr>Upgrade &amp; migration tools</vt:lpstr>
      <vt:lpstr>Network isolation</vt:lpstr>
      <vt:lpstr>Cloud vendor lock-in</vt:lpstr>
      <vt:lpstr>Hybrid Identity</vt:lpstr>
      <vt:lpstr>Microsoft Cloud Adoption Framework for Azure</vt:lpstr>
      <vt:lpstr>Customer quote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Dawnmarie DesJardins</dc:creator>
  <cp:lastModifiedBy>Dawnmarie DesJardins</cp:lastModifiedBy>
  <cp:revision>2</cp:revision>
  <dcterms:created xsi:type="dcterms:W3CDTF">2021-11-18T02:26:27Z</dcterms:created>
  <dcterms:modified xsi:type="dcterms:W3CDTF">2021-11-18T02:31:22Z</dcterms:modified>
</cp:coreProperties>
</file>